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1"/>
  </p:notesMasterIdLst>
  <p:handoutMasterIdLst>
    <p:handoutMasterId r:id="rId22"/>
  </p:handoutMasterIdLst>
  <p:sldIdLst>
    <p:sldId id="271" r:id="rId3"/>
    <p:sldId id="272" r:id="rId4"/>
    <p:sldId id="273" r:id="rId5"/>
    <p:sldId id="274" r:id="rId6"/>
    <p:sldId id="275" r:id="rId7"/>
    <p:sldId id="276" r:id="rId8"/>
    <p:sldId id="280" r:id="rId9"/>
    <p:sldId id="283" r:id="rId10"/>
    <p:sldId id="281" r:id="rId11"/>
    <p:sldId id="284" r:id="rId12"/>
    <p:sldId id="282" r:id="rId13"/>
    <p:sldId id="286" r:id="rId14"/>
    <p:sldId id="285" r:id="rId15"/>
    <p:sldId id="287" r:id="rId16"/>
    <p:sldId id="288" r:id="rId17"/>
    <p:sldId id="289" r:id="rId18"/>
    <p:sldId id="291" r:id="rId19"/>
    <p:sldId id="290" r:id="rId20"/>
  </p:sldIdLst>
  <p:sldSz cx="9144000" cy="6858000" type="screen4x3"/>
  <p:notesSz cx="6858000" cy="9144000"/>
  <p:embeddedFontLst>
    <p:embeddedFont>
      <p:font typeface="SimSun" panose="02010600030101010101" pitchFamily="2" charset="-122"/>
      <p:regular r:id="rId26"/>
    </p:embeddedFont>
    <p:embeddedFont>
      <p:font typeface="Calibri" panose="020F0502020204030204"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8102E"/>
    <a:srgbClr val="AF0000"/>
    <a:srgbClr val="BF2B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 d="2"/>
          <a:sy n="1" d="2"/>
        </p:scale>
        <p:origin x="0" y="0"/>
      </p:cViewPr>
      <p:guideLst>
        <p:guide orient="horz"/>
        <p:guide pos="2880"/>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font" Target="fonts/font5.fntdata"/><Relationship Id="rId3" Type="http://schemas.openxmlformats.org/officeDocument/2006/relationships/slide" Target="slides/slide1.xml"/><Relationship Id="rId29" Type="http://schemas.openxmlformats.org/officeDocument/2006/relationships/font" Target="fonts/font4.fntdata"/><Relationship Id="rId28" Type="http://schemas.openxmlformats.org/officeDocument/2006/relationships/font" Target="fonts/font3.fntdata"/><Relationship Id="rId27" Type="http://schemas.openxmlformats.org/officeDocument/2006/relationships/font" Target="fonts/font2.fntdata"/><Relationship Id="rId26" Type="http://schemas.openxmlformats.org/officeDocument/2006/relationships/font" Target="fonts/font1.fntdata"/><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1A00E0-8A82-468F-9B2B-F8EB4AB6399D}" type="datetimeFigureOut">
              <a:rPr lang="en-US" smtClean="0"/>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4DC4D65-DA11-4126-9556-9310B8956503}"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2F7AD5-1E06-481F-9C05-C3A40CB42C63}" type="datetimeFigureOut">
              <a:rPr lang="en-US" smtClean="0"/>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9BF22EF-CF13-4EA3-BA93-BBE40C15388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8" name="Rectangle 7"/>
          <p:cNvSpPr/>
          <p:nvPr userDrawn="1"/>
        </p:nvSpPr>
        <p:spPr>
          <a:xfrm>
            <a:off x="0" y="6248400"/>
            <a:ext cx="9144000" cy="609600"/>
          </a:xfrm>
          <a:prstGeom prst="rect">
            <a:avLst/>
          </a:prstGeom>
          <a:solidFill>
            <a:schemeClr val="tx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sp>
        <p:nvSpPr>
          <p:cNvPr id="9" name="Rectangle 8"/>
          <p:cNvSpPr/>
          <p:nvPr userDrawn="1"/>
        </p:nvSpPr>
        <p:spPr>
          <a:xfrm>
            <a:off x="0" y="0"/>
            <a:ext cx="9144000" cy="1194329"/>
          </a:xfrm>
          <a:prstGeom prst="rect">
            <a:avLst/>
          </a:prstGeom>
          <a:solidFill>
            <a:srgbClr val="C8102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noFill/>
              </a:ln>
              <a:effectLst/>
            </a:endParaRPr>
          </a:p>
        </p:txBody>
      </p:sp>
      <p:sp>
        <p:nvSpPr>
          <p:cNvPr id="2" name="Title 1"/>
          <p:cNvSpPr>
            <a:spLocks noGrp="1"/>
          </p:cNvSpPr>
          <p:nvPr>
            <p:ph type="ctrTitle"/>
          </p:nvPr>
        </p:nvSpPr>
        <p:spPr>
          <a:xfrm>
            <a:off x="609600" y="3733800"/>
            <a:ext cx="7924800" cy="1219200"/>
          </a:xfrm>
        </p:spPr>
        <p:txBody>
          <a:bodyPr anchor="b"/>
          <a:lstStyle>
            <a:lvl1pPr algn="ctr">
              <a:defRPr sz="3600">
                <a:solidFill>
                  <a:srgbClr val="C8102E"/>
                </a:solidFill>
              </a:defRPr>
            </a:lvl1pPr>
          </a:lstStyle>
          <a:p>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22055" y="289524"/>
            <a:ext cx="3299890" cy="2956407"/>
          </a:xfrm>
          <a:prstGeom prst="rect">
            <a:avLst/>
          </a:prstGeom>
        </p:spPr>
      </p:pic>
      <p:sp>
        <p:nvSpPr>
          <p:cNvPr id="3" name="Subtitle 2"/>
          <p:cNvSpPr>
            <a:spLocks noGrp="1"/>
          </p:cNvSpPr>
          <p:nvPr>
            <p:ph type="subTitle" idx="1" hasCustomPrompt="1"/>
          </p:nvPr>
        </p:nvSpPr>
        <p:spPr>
          <a:xfrm>
            <a:off x="1219200" y="5134240"/>
            <a:ext cx="6553200" cy="804862"/>
          </a:xfrm>
        </p:spPr>
        <p:txBody>
          <a:bodyPr>
            <a:normAutofit/>
          </a:bodyPr>
          <a:lstStyle>
            <a:lvl1pPr marL="0" indent="0" algn="ctr">
              <a:buNone/>
              <a:defRPr sz="2400" b="1" baseline="0">
                <a:solidFill>
                  <a:schemeClr val="tx1">
                    <a:lumMod val="75000"/>
                    <a:lumOff val="2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Quarter II 2022</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nodePh="1">
                                  <p:stCondLst>
                                    <p:cond delay="0"/>
                                  </p:stCondLst>
                                  <p:endCondLst>
                                    <p:cond evt="begin" delay="0">
                                      <p:tn val="9"/>
                                    </p:cond>
                                  </p:end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71600"/>
            <a:ext cx="7848600" cy="46482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76A6A54-2A6B-4242-B691-C4DE4231F394}" type="datetimeFigureOut">
              <a:rPr lang="en-US" smtClean="0"/>
            </a:fld>
            <a:endParaRPr lang="en-US"/>
          </a:p>
        </p:txBody>
      </p:sp>
      <p:sp>
        <p:nvSpPr>
          <p:cNvPr id="6" name="Slide Number Placeholder 5"/>
          <p:cNvSpPr>
            <a:spLocks noGrp="1"/>
          </p:cNvSpPr>
          <p:nvPr>
            <p:ph type="sldNum" sz="quarter" idx="12"/>
          </p:nvPr>
        </p:nvSpPr>
        <p:spPr/>
        <p:txBody>
          <a:bodyPr/>
          <a:lstStyle/>
          <a:p>
            <a:fld id="{B2FED1A7-FB98-43FD-AA3D-E7C3EC56B298}" type="slidenum">
              <a:rPr lang="en-US" smtClean="0"/>
            </a:fld>
            <a:endParaRPr lang="en-US"/>
          </a:p>
        </p:txBody>
      </p:sp>
      <p:sp>
        <p:nvSpPr>
          <p:cNvPr id="7" name="Title Placeholder 1"/>
          <p:cNvSpPr>
            <a:spLocks noGrp="1"/>
          </p:cNvSpPr>
          <p:nvPr>
            <p:ph type="title"/>
          </p:nvPr>
        </p:nvSpPr>
        <p:spPr>
          <a:xfrm>
            <a:off x="457200" y="152400"/>
            <a:ext cx="7543800" cy="1066800"/>
          </a:xfrm>
          <a:prstGeom prst="rect">
            <a:avLst/>
          </a:prstGeom>
        </p:spPr>
        <p:txBody>
          <a:bodyPr vert="horz" lIns="91440" tIns="45720" rIns="91440" bIns="45720" rtlCol="0" anchor="ctr">
            <a:normAutofit/>
          </a:bodyPr>
          <a:lstStyle/>
          <a:p>
            <a:r>
              <a:rPr lang="en-US"/>
              <a:t>Click to edit Master title style</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2">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3">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4">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5">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head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a:xfrm>
            <a:off x="457200" y="1905000"/>
            <a:ext cx="7603597" cy="411480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76A6A54-2A6B-4242-B691-C4DE4231F394}" type="datetimeFigureOut">
              <a:rPr lang="en-US" smtClean="0"/>
            </a:fld>
            <a:endParaRPr lang="en-US"/>
          </a:p>
        </p:txBody>
      </p:sp>
      <p:sp>
        <p:nvSpPr>
          <p:cNvPr id="6" name="Slide Number Placeholder 5"/>
          <p:cNvSpPr>
            <a:spLocks noGrp="1"/>
          </p:cNvSpPr>
          <p:nvPr>
            <p:ph type="sldNum" sz="quarter" idx="12"/>
          </p:nvPr>
        </p:nvSpPr>
        <p:spPr/>
        <p:txBody>
          <a:bodyPr/>
          <a:lstStyle/>
          <a:p>
            <a:fld id="{B2FED1A7-FB98-43FD-AA3D-E7C3EC56B298}" type="slidenum">
              <a:rPr lang="en-US" smtClean="0"/>
            </a:fld>
            <a:endParaRPr lang="en-US"/>
          </a:p>
        </p:txBody>
      </p:sp>
      <p:sp>
        <p:nvSpPr>
          <p:cNvPr id="8" name="Text Placeholder 7"/>
          <p:cNvSpPr>
            <a:spLocks noGrp="1"/>
          </p:cNvSpPr>
          <p:nvPr>
            <p:ph type="body" sz="quarter" idx="13" hasCustomPrompt="1"/>
          </p:nvPr>
        </p:nvSpPr>
        <p:spPr>
          <a:xfrm>
            <a:off x="457200" y="1295400"/>
            <a:ext cx="7620000" cy="533400"/>
          </a:xfrm>
        </p:spPr>
        <p:txBody>
          <a:bodyPr/>
          <a:lstStyle>
            <a:lvl1pPr marL="0" indent="0">
              <a:buNone/>
              <a:defRPr b="1" baseline="0">
                <a:solidFill>
                  <a:srgbClr val="C8102E"/>
                </a:solidFill>
              </a:defRPr>
            </a:lvl1pPr>
          </a:lstStyle>
          <a:p>
            <a:pPr lvl="0"/>
            <a:r>
              <a:rPr lang="en-US"/>
              <a:t>Sub-Header Text goes here</a:t>
            </a: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295400"/>
            <a:ext cx="4038600" cy="4830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295400"/>
            <a:ext cx="4038600" cy="4830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76A6A54-2A6B-4242-B691-C4DE4231F394}" type="datetimeFigureOut">
              <a:rPr lang="en-US" smtClean="0"/>
            </a:fld>
            <a:endParaRPr lang="en-US"/>
          </a:p>
        </p:txBody>
      </p:sp>
      <p:sp>
        <p:nvSpPr>
          <p:cNvPr id="7" name="Slide Number Placeholder 6"/>
          <p:cNvSpPr>
            <a:spLocks noGrp="1"/>
          </p:cNvSpPr>
          <p:nvPr>
            <p:ph type="sldNum" sz="quarter" idx="12"/>
          </p:nvPr>
        </p:nvSpPr>
        <p:spPr/>
        <p:txBody>
          <a:bodyPr/>
          <a:lstStyle/>
          <a:p>
            <a:fld id="{B2FED1A7-FB98-43FD-AA3D-E7C3EC56B298}" type="slidenum">
              <a:rPr lang="en-US" smtClean="0"/>
            </a:fld>
            <a:endParaRPr lang="en-US"/>
          </a:p>
        </p:txBody>
      </p:sp>
      <p:sp>
        <p:nvSpPr>
          <p:cNvPr id="9" name="Title 8"/>
          <p:cNvSpPr>
            <a:spLocks noGrp="1"/>
          </p:cNvSpPr>
          <p:nvPr>
            <p:ph type="title"/>
          </p:nvPr>
        </p:nvSpPr>
        <p:spPr/>
        <p:txBody>
          <a:bodyPr/>
          <a:lstStyle/>
          <a:p>
            <a:r>
              <a:rPr lang="en-US"/>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295401"/>
            <a:ext cx="4038600" cy="213359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295401"/>
            <a:ext cx="4038600" cy="213359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76A6A54-2A6B-4242-B691-C4DE4231F394}" type="datetimeFigureOut">
              <a:rPr lang="en-US" smtClean="0"/>
            </a:fld>
            <a:endParaRPr lang="en-US"/>
          </a:p>
        </p:txBody>
      </p:sp>
      <p:sp>
        <p:nvSpPr>
          <p:cNvPr id="7" name="Slide Number Placeholder 6"/>
          <p:cNvSpPr>
            <a:spLocks noGrp="1"/>
          </p:cNvSpPr>
          <p:nvPr>
            <p:ph type="sldNum" sz="quarter" idx="12"/>
          </p:nvPr>
        </p:nvSpPr>
        <p:spPr/>
        <p:txBody>
          <a:bodyPr/>
          <a:lstStyle/>
          <a:p>
            <a:fld id="{B2FED1A7-FB98-43FD-AA3D-E7C3EC56B298}" type="slidenum">
              <a:rPr lang="en-US" smtClean="0"/>
            </a:fld>
            <a:endParaRPr lang="en-US"/>
          </a:p>
        </p:txBody>
      </p:sp>
      <p:sp>
        <p:nvSpPr>
          <p:cNvPr id="10" name="Content Placeholder 2"/>
          <p:cNvSpPr>
            <a:spLocks noGrp="1"/>
          </p:cNvSpPr>
          <p:nvPr>
            <p:ph sz="half" idx="13"/>
          </p:nvPr>
        </p:nvSpPr>
        <p:spPr>
          <a:xfrm>
            <a:off x="457200" y="3581400"/>
            <a:ext cx="4038600" cy="213359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1" name="Content Placeholder 3"/>
          <p:cNvSpPr>
            <a:spLocks noGrp="1"/>
          </p:cNvSpPr>
          <p:nvPr>
            <p:ph sz="half" idx="14"/>
          </p:nvPr>
        </p:nvSpPr>
        <p:spPr>
          <a:xfrm>
            <a:off x="4648200" y="3581400"/>
            <a:ext cx="4038600" cy="213359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12" name="Title 11"/>
          <p:cNvSpPr>
            <a:spLocks noGrp="1"/>
          </p:cNvSpPr>
          <p:nvPr>
            <p:ph type="title"/>
          </p:nvPr>
        </p:nvSpPr>
        <p:spPr/>
        <p:txBody>
          <a:bodyPr/>
          <a:lstStyle/>
          <a:p>
            <a:r>
              <a:rPr lang="en-US"/>
              <a:t>Click to edit Master title style</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428750"/>
            <a:ext cx="3845485" cy="639762"/>
          </a:xfrm>
        </p:spPr>
        <p:txBody>
          <a:bodyPr anchor="b">
            <a:normAutofit/>
          </a:bodyPr>
          <a:lstStyle>
            <a:lvl1pPr marL="0" indent="0" algn="ctr">
              <a:buNone/>
              <a:defRPr sz="2100" b="1">
                <a:solidFill>
                  <a:srgbClr val="C8102E"/>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068512"/>
            <a:ext cx="384548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416425" y="1428750"/>
            <a:ext cx="3813175" cy="639762"/>
          </a:xfrm>
        </p:spPr>
        <p:txBody>
          <a:bodyPr anchor="b">
            <a:normAutofit/>
          </a:bodyPr>
          <a:lstStyle>
            <a:lvl1pPr marL="0" indent="0" algn="ctr">
              <a:buNone/>
              <a:defRPr sz="2100" b="1">
                <a:solidFill>
                  <a:srgbClr val="C8102E"/>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416425" y="2068512"/>
            <a:ext cx="38131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76A6A54-2A6B-4242-B691-C4DE4231F394}" type="datetimeFigureOut">
              <a:rPr lang="en-US" smtClean="0"/>
            </a:fld>
            <a:endParaRPr lang="en-US"/>
          </a:p>
        </p:txBody>
      </p:sp>
      <p:sp>
        <p:nvSpPr>
          <p:cNvPr id="9" name="Slide Number Placeholder 8"/>
          <p:cNvSpPr>
            <a:spLocks noGrp="1"/>
          </p:cNvSpPr>
          <p:nvPr>
            <p:ph type="sldNum" sz="quarter" idx="12"/>
          </p:nvPr>
        </p:nvSpPr>
        <p:spPr/>
        <p:txBody>
          <a:bodyPr/>
          <a:lstStyle/>
          <a:p>
            <a:fld id="{B2FED1A7-FB98-43FD-AA3D-E7C3EC56B298}"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76A6A54-2A6B-4242-B691-C4DE4231F394}" type="datetimeFigureOut">
              <a:rPr lang="en-US" smtClean="0"/>
            </a:fld>
            <a:endParaRPr lang="en-US"/>
          </a:p>
        </p:txBody>
      </p:sp>
      <p:sp>
        <p:nvSpPr>
          <p:cNvPr id="4" name="Footer Placeholder 3"/>
          <p:cNvSpPr>
            <a:spLocks noGrp="1"/>
          </p:cNvSpPr>
          <p:nvPr>
            <p:ph type="ftr" sz="quarter" idx="11"/>
          </p:nvPr>
        </p:nvSpPr>
        <p:spPr>
          <a:xfrm>
            <a:off x="3124200" y="640080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B2FED1A7-FB98-43FD-AA3D-E7C3EC56B298}"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6A6A54-2A6B-4242-B691-C4DE4231F394}" type="datetimeFigureOut">
              <a:rPr lang="en-US" smtClean="0"/>
            </a:fld>
            <a:endParaRPr lang="en-US"/>
          </a:p>
        </p:txBody>
      </p:sp>
      <p:sp>
        <p:nvSpPr>
          <p:cNvPr id="4" name="Slide Number Placeholder 3"/>
          <p:cNvSpPr>
            <a:spLocks noGrp="1"/>
          </p:cNvSpPr>
          <p:nvPr>
            <p:ph type="sldNum" sz="quarter" idx="12"/>
          </p:nvPr>
        </p:nvSpPr>
        <p:spPr/>
        <p:txBody>
          <a:bodyPr/>
          <a:lstStyle/>
          <a:p>
            <a:fld id="{B2FED1A7-FB98-43FD-AA3D-E7C3EC56B298}"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image" Target="../media/image2.png"/><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image" Target="../media/image3.pn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 name="Rectangle 10"/>
          <p:cNvSpPr/>
          <p:nvPr userDrawn="1"/>
        </p:nvSpPr>
        <p:spPr>
          <a:xfrm>
            <a:off x="0" y="6248400"/>
            <a:ext cx="9144000" cy="609600"/>
          </a:xfrm>
          <a:prstGeom prst="rect">
            <a:avLst/>
          </a:prstGeom>
          <a:solidFill>
            <a:schemeClr val="tx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sp>
        <p:nvSpPr>
          <p:cNvPr id="15" name="Rectangle 14"/>
          <p:cNvSpPr/>
          <p:nvPr userDrawn="1"/>
        </p:nvSpPr>
        <p:spPr>
          <a:xfrm>
            <a:off x="0" y="0"/>
            <a:ext cx="9144000" cy="1219200"/>
          </a:xfrm>
          <a:prstGeom prst="rect">
            <a:avLst/>
          </a:prstGeom>
          <a:solidFill>
            <a:srgbClr val="C8102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noFill/>
              </a:ln>
              <a:effectLst/>
            </a:endParaRPr>
          </a:p>
        </p:txBody>
      </p:sp>
      <p:sp>
        <p:nvSpPr>
          <p:cNvPr id="2" name="Title Placeholder 1"/>
          <p:cNvSpPr>
            <a:spLocks noGrp="1"/>
          </p:cNvSpPr>
          <p:nvPr>
            <p:ph type="title"/>
          </p:nvPr>
        </p:nvSpPr>
        <p:spPr>
          <a:xfrm>
            <a:off x="457200" y="152400"/>
            <a:ext cx="7543800" cy="990600"/>
          </a:xfrm>
          <a:prstGeom prst="rect">
            <a:avLst/>
          </a:prstGeom>
        </p:spPr>
        <p:txBody>
          <a:bodyPr vert="horz" lIns="91440" tIns="45720" rIns="91440" bIns="45720" rtlCol="0" anchor="ctr">
            <a:normAutofit/>
          </a:bodyPr>
          <a:lstStyle/>
          <a:p>
            <a:r>
              <a:rPr lang="en-US" sz="4000"/>
              <a:t>Analyzing Indian Clothing Retail Trends &amp; Insights</a:t>
            </a:r>
            <a:endParaRPr lang="en-US"/>
          </a:p>
        </p:txBody>
      </p:sp>
      <p:sp>
        <p:nvSpPr>
          <p:cNvPr id="3" name="Text Placeholder 2"/>
          <p:cNvSpPr>
            <a:spLocks noGrp="1"/>
          </p:cNvSpPr>
          <p:nvPr>
            <p:ph type="body" idx="1"/>
          </p:nvPr>
        </p:nvSpPr>
        <p:spPr>
          <a:xfrm>
            <a:off x="457200" y="1371600"/>
            <a:ext cx="8229600" cy="4648200"/>
          </a:xfrm>
          <a:prstGeom prst="rect">
            <a:avLst/>
          </a:prstGeom>
        </p:spPr>
        <p:txBody>
          <a:bodyPr vert="horz" lIns="91440" tIns="45720" rIns="91440" bIns="45720" rtlCol="0">
            <a:normAutofit/>
          </a:bodyPr>
          <a:lstStyle/>
          <a:p>
            <a:pPr lvl="0"/>
            <a:endParaRPr lang="en-US"/>
          </a:p>
        </p:txBody>
      </p:sp>
      <p:sp>
        <p:nvSpPr>
          <p:cNvPr id="4" name="Date Placeholder 3"/>
          <p:cNvSpPr>
            <a:spLocks noGrp="1"/>
          </p:cNvSpPr>
          <p:nvPr>
            <p:ph type="dt" sz="half" idx="2"/>
          </p:nvPr>
        </p:nvSpPr>
        <p:spPr>
          <a:xfrm>
            <a:off x="381000" y="6340475"/>
            <a:ext cx="1143000" cy="365125"/>
          </a:xfrm>
          <a:prstGeom prst="rect">
            <a:avLst/>
          </a:prstGeom>
        </p:spPr>
        <p:txBody>
          <a:bodyPr vert="horz" lIns="91440" tIns="45720" rIns="91440" bIns="45720" rtlCol="0" anchor="ctr"/>
          <a:lstStyle>
            <a:lvl1pPr algn="l">
              <a:defRPr sz="1200">
                <a:solidFill>
                  <a:schemeClr val="bg1"/>
                </a:solidFill>
              </a:defRPr>
            </a:lvl1pPr>
          </a:lstStyle>
          <a:p>
            <a:fld id="{176A6A54-2A6B-4242-B691-C4DE4231F394}" type="datetimeFigureOut">
              <a:rPr lang="en-US" smtClean="0"/>
            </a:fld>
            <a:endParaRPr lang="en-US"/>
          </a:p>
        </p:txBody>
      </p:sp>
      <p:sp>
        <p:nvSpPr>
          <p:cNvPr id="6" name="Slide Number Placeholder 5"/>
          <p:cNvSpPr>
            <a:spLocks noGrp="1"/>
          </p:cNvSpPr>
          <p:nvPr>
            <p:ph type="sldNum" sz="quarter" idx="4"/>
          </p:nvPr>
        </p:nvSpPr>
        <p:spPr>
          <a:xfrm>
            <a:off x="7391400" y="6324600"/>
            <a:ext cx="1371600" cy="365125"/>
          </a:xfrm>
          <a:prstGeom prst="rect">
            <a:avLst/>
          </a:prstGeom>
        </p:spPr>
        <p:txBody>
          <a:bodyPr vert="horz" lIns="91440" tIns="45720" rIns="91440" bIns="45720" rtlCol="0" anchor="ctr"/>
          <a:lstStyle>
            <a:lvl1pPr algn="r">
              <a:defRPr sz="1200">
                <a:solidFill>
                  <a:schemeClr val="bg1"/>
                </a:solidFill>
              </a:defRPr>
            </a:lvl1pPr>
          </a:lstStyle>
          <a:p>
            <a:fld id="{B2FED1A7-FB98-43FD-AA3D-E7C3EC56B298}" type="slidenum">
              <a:rPr lang="en-US" smtClean="0"/>
            </a:fld>
            <a:endParaRPr lang="en-US"/>
          </a:p>
        </p:txBody>
      </p:sp>
      <p:pic>
        <p:nvPicPr>
          <p:cNvPr id="10" name="Picture 9"/>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8077200" y="481998"/>
            <a:ext cx="678610" cy="1180958"/>
          </a:xfrm>
          <a:prstGeom prst="rect">
            <a:avLst/>
          </a:prstGeom>
        </p:spPr>
      </p:pic>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3209925" y="6277246"/>
            <a:ext cx="2733675" cy="428354"/>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914400" rtl="0" eaLnBrk="1" latinLnBrk="0" hangingPunct="1">
        <a:spcBef>
          <a:spcPct val="0"/>
        </a:spcBef>
        <a:buNone/>
        <a:defRPr sz="4000" b="1" kern="1200">
          <a:solidFill>
            <a:schemeClr val="bg1"/>
          </a:solidFill>
          <a:latin typeface="+mj-lt"/>
          <a:ea typeface="Roboto Slab" pitchFamily="2" charset="0"/>
          <a:cs typeface="Arial" panose="020B060402020202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s://www.kaggle.com/datasets/thedevastator/unlock-profits-with-e-commerce-sales-data" TargetMode="External"/><Relationship Id="rId1" Type="http://schemas.openxmlformats.org/officeDocument/2006/relationships/hyperlink" Target="https://www.kaggle.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3600"/>
              <a:t>Analyzing Indian Clothing Retail Trends &amp; Insights </a:t>
            </a:r>
            <a:br>
              <a:rPr lang="en-US" sz="3600"/>
            </a:br>
            <a:r>
              <a:rPr lang="en-US" sz="3600"/>
              <a:t>Q2-2022</a:t>
            </a:r>
            <a:endParaRPr lang="en-US" sz="3600"/>
          </a:p>
        </p:txBody>
      </p:sp>
      <p:sp>
        <p:nvSpPr>
          <p:cNvPr id="4" name="Subtitle 3"/>
          <p:cNvSpPr>
            <a:spLocks noGrp="1"/>
          </p:cNvSpPr>
          <p:nvPr>
            <p:ph type="subTitle" idx="1"/>
          </p:nvPr>
        </p:nvSpPr>
        <p:spPr>
          <a:xfrm>
            <a:off x="1219200" y="5133975"/>
            <a:ext cx="7035800" cy="804545"/>
          </a:xfrm>
        </p:spPr>
        <p:txBody>
          <a:bodyPr>
            <a:normAutofit lnSpcReduction="20000"/>
          </a:bodyPr>
          <a:lstStyle/>
          <a:p>
            <a:pPr algn="r"/>
            <a:r>
              <a:rPr lang="en-US">
                <a:solidFill>
                  <a:schemeClr val="tx1"/>
                </a:solidFill>
              </a:rPr>
              <a:t>Presented by</a:t>
            </a:r>
            <a:endParaRPr lang="en-US">
              <a:solidFill>
                <a:schemeClr val="tx1"/>
              </a:solidFill>
            </a:endParaRPr>
          </a:p>
          <a:p>
            <a:pPr algn="r"/>
            <a:r>
              <a:rPr lang="en-US">
                <a:solidFill>
                  <a:schemeClr val="tx1"/>
                </a:solidFill>
              </a:rPr>
              <a:t>Team 7</a:t>
            </a:r>
            <a:endParaRPr lang="en-US">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0" indent="0">
              <a:buNone/>
            </a:pPr>
            <a:r>
              <a:rPr lang="en-US"/>
              <a:t>Task : Identifying states having most efficient</a:t>
            </a:r>
            <a:br>
              <a:rPr lang="en-US"/>
            </a:br>
            <a:r>
              <a:rPr lang="en-US"/>
              <a:t>          order status</a:t>
            </a:r>
            <a:endParaRPr lang="en-US"/>
          </a:p>
          <a:p>
            <a:pPr marL="0" indent="0">
              <a:buNone/>
            </a:pPr>
            <a:r>
              <a:rPr lang="en-US"/>
              <a:t>Benefits: Identify bottlenecks in the fulfillment</a:t>
            </a:r>
            <a:br>
              <a:rPr lang="en-US"/>
            </a:br>
            <a:r>
              <a:rPr lang="en-US"/>
              <a:t>               process and improve efficiency.</a:t>
            </a:r>
            <a:br>
              <a:rPr lang="en-US"/>
            </a:br>
            <a:r>
              <a:rPr lang="en-US"/>
              <a:t>               Address Issues and improve customer</a:t>
            </a:r>
            <a:br>
              <a:rPr lang="en-US"/>
            </a:br>
            <a:r>
              <a:rPr lang="en-US"/>
              <a:t>               satisfaction</a:t>
            </a:r>
            <a:endParaRPr lang="en-US"/>
          </a:p>
          <a:p>
            <a:pPr marL="0" indent="0">
              <a:buNone/>
            </a:pPr>
            <a:r>
              <a:rPr lang="en-US"/>
              <a:t>Findings:</a:t>
            </a:r>
            <a:endParaRPr lang="en-US"/>
          </a:p>
          <a:p>
            <a:pPr marL="0" indent="0">
              <a:buNone/>
            </a:pPr>
            <a:br>
              <a:rPr lang="en-US"/>
            </a:br>
            <a:endParaRPr lang="en-US"/>
          </a:p>
        </p:txBody>
      </p:sp>
      <p:sp>
        <p:nvSpPr>
          <p:cNvPr id="3" name="Title 2"/>
          <p:cNvSpPr>
            <a:spLocks noGrp="1"/>
          </p:cNvSpPr>
          <p:nvPr>
            <p:ph type="title"/>
          </p:nvPr>
        </p:nvSpPr>
        <p:spPr/>
        <p:txBody>
          <a:bodyPr>
            <a:normAutofit fontScale="90000"/>
          </a:bodyPr>
          <a:lstStyle/>
          <a:p>
            <a:r>
              <a:rPr lang="en-US"/>
              <a:t>Order Status and Sales Quantity by Top 15 States</a:t>
            </a:r>
            <a:endParaRPr lang="en-US"/>
          </a:p>
        </p:txBody>
      </p:sp>
      <p:graphicFrame>
        <p:nvGraphicFramePr>
          <p:cNvPr id="5" name="Table 5"/>
          <p:cNvGraphicFramePr>
            <a:graphicFrameLocks noGrp="1"/>
          </p:cNvGraphicFramePr>
          <p:nvPr/>
        </p:nvGraphicFramePr>
        <p:xfrm>
          <a:off x="457200" y="4633422"/>
          <a:ext cx="8229600" cy="1483360"/>
        </p:xfrm>
        <a:graphic>
          <a:graphicData uri="http://schemas.openxmlformats.org/drawingml/2006/table">
            <a:tbl>
              <a:tblPr firstRow="1" bandRow="1">
                <a:tableStyleId>{5C22544A-7EE6-4342-B048-85BDC9FD1C3A}</a:tableStyleId>
              </a:tblPr>
              <a:tblGrid>
                <a:gridCol w="1645920"/>
                <a:gridCol w="1645920"/>
                <a:gridCol w="1645920"/>
                <a:gridCol w="1645920"/>
                <a:gridCol w="1645920"/>
              </a:tblGrid>
              <a:tr h="370840">
                <a:tc>
                  <a:txBody>
                    <a:bodyPr/>
                    <a:lstStyle/>
                    <a:p>
                      <a:r>
                        <a:rPr lang="en-US"/>
                        <a:t>State</a:t>
                      </a:r>
                      <a:endParaRPr lang="en-US"/>
                    </a:p>
                  </a:txBody>
                  <a:tcPr/>
                </a:tc>
                <a:tc>
                  <a:txBody>
                    <a:bodyPr/>
                    <a:lstStyle/>
                    <a:p>
                      <a:r>
                        <a:rPr lang="en-US"/>
                        <a:t>Shipped</a:t>
                      </a:r>
                      <a:endParaRPr lang="en-US"/>
                    </a:p>
                  </a:txBody>
                  <a:tcPr/>
                </a:tc>
                <a:tc>
                  <a:txBody>
                    <a:bodyPr/>
                    <a:lstStyle/>
                    <a:p>
                      <a:r>
                        <a:rPr lang="en-US"/>
                        <a:t>Unshipped</a:t>
                      </a:r>
                      <a:endParaRPr lang="en-US"/>
                    </a:p>
                  </a:txBody>
                  <a:tcPr/>
                </a:tc>
                <a:tc>
                  <a:txBody>
                    <a:bodyPr/>
                    <a:lstStyle/>
                    <a:p>
                      <a:r>
                        <a:rPr lang="en-US"/>
                        <a:t>Total Orders</a:t>
                      </a:r>
                      <a:endParaRPr lang="en-US"/>
                    </a:p>
                  </a:txBody>
                  <a:tcPr/>
                </a:tc>
                <a:tc>
                  <a:txBody>
                    <a:bodyPr/>
                    <a:lstStyle/>
                    <a:p>
                      <a:r>
                        <a:rPr lang="en-US"/>
                        <a:t>% Fulfilment</a:t>
                      </a:r>
                      <a:endParaRPr lang="en-US"/>
                    </a:p>
                  </a:txBody>
                  <a:tcPr/>
                </a:tc>
              </a:tr>
              <a:tr h="370840">
                <a:tc>
                  <a:txBody>
                    <a:bodyPr/>
                    <a:lstStyle/>
                    <a:p>
                      <a:r>
                        <a:rPr lang="en-US"/>
                        <a:t>Maharashtra</a:t>
                      </a:r>
                      <a:endParaRPr lang="en-US"/>
                    </a:p>
                  </a:txBody>
                  <a:tcPr/>
                </a:tc>
                <a:tc>
                  <a:txBody>
                    <a:bodyPr/>
                    <a:lstStyle/>
                    <a:p>
                      <a:r>
                        <a:rPr lang="en-US"/>
                        <a:t>19154</a:t>
                      </a:r>
                      <a:endParaRPr lang="en-US"/>
                    </a:p>
                  </a:txBody>
                  <a:tcPr/>
                </a:tc>
                <a:tc>
                  <a:txBody>
                    <a:bodyPr/>
                    <a:lstStyle/>
                    <a:p>
                      <a:r>
                        <a:rPr lang="en-US"/>
                        <a:t>1174</a:t>
                      </a:r>
                      <a:endParaRPr lang="en-US"/>
                    </a:p>
                  </a:txBody>
                  <a:tcPr/>
                </a:tc>
                <a:tc>
                  <a:txBody>
                    <a:bodyPr/>
                    <a:lstStyle/>
                    <a:p>
                      <a:r>
                        <a:rPr lang="en-US"/>
                        <a:t>20328</a:t>
                      </a:r>
                      <a:endParaRPr lang="en-US"/>
                    </a:p>
                  </a:txBody>
                  <a:tcPr/>
                </a:tc>
                <a:tc>
                  <a:txBody>
                    <a:bodyPr/>
                    <a:lstStyle/>
                    <a:p>
                      <a:r>
                        <a:rPr lang="en-US"/>
                        <a:t>94.2%</a:t>
                      </a:r>
                      <a:endParaRPr lang="en-US"/>
                    </a:p>
                  </a:txBody>
                  <a:tcPr/>
                </a:tc>
              </a:tr>
              <a:tr h="370840">
                <a:tc>
                  <a:txBody>
                    <a:bodyPr/>
                    <a:lstStyle/>
                    <a:p>
                      <a:r>
                        <a:rPr lang="en-US"/>
                        <a:t>Karnataka</a:t>
                      </a:r>
                      <a:endParaRPr lang="en-US"/>
                    </a:p>
                  </a:txBody>
                  <a:tcPr/>
                </a:tc>
                <a:tc>
                  <a:txBody>
                    <a:bodyPr/>
                    <a:lstStyle/>
                    <a:p>
                      <a:r>
                        <a:rPr lang="en-US"/>
                        <a:t>15008</a:t>
                      </a:r>
                      <a:endParaRPr lang="en-US"/>
                    </a:p>
                  </a:txBody>
                  <a:tcPr/>
                </a:tc>
                <a:tc>
                  <a:txBody>
                    <a:bodyPr/>
                    <a:lstStyle/>
                    <a:p>
                      <a:r>
                        <a:rPr lang="en-US"/>
                        <a:t>893</a:t>
                      </a:r>
                      <a:endParaRPr lang="en-US"/>
                    </a:p>
                  </a:txBody>
                  <a:tcPr/>
                </a:tc>
                <a:tc>
                  <a:txBody>
                    <a:bodyPr/>
                    <a:lstStyle/>
                    <a:p>
                      <a:r>
                        <a:rPr lang="en-US"/>
                        <a:t>15901</a:t>
                      </a:r>
                      <a:endParaRPr lang="en-US"/>
                    </a:p>
                  </a:txBody>
                  <a:tcPr/>
                </a:tc>
                <a:tc>
                  <a:txBody>
                    <a:bodyPr/>
                    <a:lstStyle/>
                    <a:p>
                      <a:r>
                        <a:rPr lang="en-US"/>
                        <a:t>94.3%</a:t>
                      </a:r>
                      <a:endParaRPr lang="en-US"/>
                    </a:p>
                  </a:txBody>
                  <a:tcPr/>
                </a:tc>
              </a:tr>
              <a:tr h="370840">
                <a:tc>
                  <a:txBody>
                    <a:bodyPr/>
                    <a:lstStyle/>
                    <a:p>
                      <a:r>
                        <a:rPr lang="en-US"/>
                        <a:t>Tamil Nadu</a:t>
                      </a:r>
                      <a:endParaRPr lang="en-US"/>
                    </a:p>
                  </a:txBody>
                  <a:tcPr/>
                </a:tc>
                <a:tc>
                  <a:txBody>
                    <a:bodyPr/>
                    <a:lstStyle/>
                    <a:p>
                      <a:r>
                        <a:rPr lang="en-US"/>
                        <a:t>9860</a:t>
                      </a:r>
                      <a:endParaRPr lang="en-US"/>
                    </a:p>
                  </a:txBody>
                  <a:tcPr/>
                </a:tc>
                <a:tc>
                  <a:txBody>
                    <a:bodyPr/>
                    <a:lstStyle/>
                    <a:p>
                      <a:r>
                        <a:rPr lang="en-US"/>
                        <a:t>552</a:t>
                      </a:r>
                      <a:endParaRPr lang="en-US"/>
                    </a:p>
                  </a:txBody>
                  <a:tcPr/>
                </a:tc>
                <a:tc>
                  <a:txBody>
                    <a:bodyPr/>
                    <a:lstStyle/>
                    <a:p>
                      <a:r>
                        <a:rPr lang="en-US"/>
                        <a:t>10412</a:t>
                      </a:r>
                      <a:endParaRPr lang="en-US"/>
                    </a:p>
                  </a:txBody>
                  <a:tcPr/>
                </a:tc>
                <a:tc>
                  <a:txBody>
                    <a:bodyPr/>
                    <a:lstStyle/>
                    <a:p>
                      <a:r>
                        <a:rPr lang="en-US"/>
                        <a:t>94.6%</a:t>
                      </a:r>
                      <a:endParaRPr lang="en-US"/>
                    </a:p>
                  </a:txBody>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p&#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19100" y="1295400"/>
            <a:ext cx="8305800" cy="466973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vert="horz" lIns="91440" tIns="45720" rIns="91440" bIns="45720" rtlCol="0" anchor="t">
            <a:normAutofit fontScale="92500"/>
          </a:bodyPr>
          <a:lstStyle/>
          <a:p>
            <a:pPr marL="0" indent="0">
              <a:buNone/>
            </a:pPr>
            <a:r>
              <a:rPr lang="en-US">
                <a:cs typeface="Arial" panose="020B0604020202020204"/>
              </a:rPr>
              <a:t>Task : Identifying trends in sales over time</a:t>
            </a:r>
            <a:endParaRPr lang="en-US">
              <a:cs typeface="Arial" panose="020B0604020202020204"/>
            </a:endParaRPr>
          </a:p>
          <a:p>
            <a:pPr marL="0" indent="0">
              <a:buNone/>
            </a:pPr>
            <a:endParaRPr lang="en-US"/>
          </a:p>
          <a:p>
            <a:pPr marL="0" indent="0">
              <a:buNone/>
            </a:pPr>
            <a:r>
              <a:rPr lang="en-US">
                <a:cs typeface="Arial" panose="020B0604020202020204"/>
              </a:rPr>
              <a:t>Benefits : Determine sales are rising/dropping</a:t>
            </a:r>
            <a:br>
              <a:rPr lang="en-US"/>
            </a:br>
            <a:r>
              <a:rPr lang="en-US">
                <a:cs typeface="Arial" panose="020B0604020202020204"/>
              </a:rPr>
              <a:t>                over time.</a:t>
            </a:r>
            <a:endParaRPr lang="en-US"/>
          </a:p>
          <a:p>
            <a:pPr marL="0" indent="0">
              <a:buNone/>
            </a:pPr>
            <a:r>
              <a:rPr lang="en-US">
                <a:cs typeface="Arial" panose="020B0604020202020204"/>
              </a:rPr>
              <a:t>                Pricing and promotions can be </a:t>
            </a:r>
            <a:r>
              <a:rPr lang="en-US" err="1">
                <a:cs typeface="Arial" panose="020B0604020202020204"/>
              </a:rPr>
              <a:t>detrmined</a:t>
            </a:r>
            <a:r>
              <a:rPr lang="en-US">
                <a:cs typeface="Arial" panose="020B0604020202020204"/>
              </a:rPr>
              <a:t>.</a:t>
            </a:r>
            <a:br>
              <a:rPr lang="en-US"/>
            </a:br>
            <a:r>
              <a:rPr lang="en-US">
                <a:cs typeface="Arial" panose="020B0604020202020204"/>
              </a:rPr>
              <a:t>                </a:t>
            </a:r>
            <a:endParaRPr lang="en-US"/>
          </a:p>
          <a:p>
            <a:pPr marL="0" indent="0">
              <a:buNone/>
            </a:pPr>
            <a:r>
              <a:rPr lang="en-US">
                <a:cs typeface="Arial" panose="020B0604020202020204"/>
              </a:rPr>
              <a:t>Findings : There was a drastic increase in sales</a:t>
            </a:r>
            <a:br>
              <a:rPr lang="en-US"/>
            </a:br>
            <a:r>
              <a:rPr lang="en-US">
                <a:cs typeface="Arial" panose="020B0604020202020204"/>
              </a:rPr>
              <a:t>                 from April 1</a:t>
            </a:r>
            <a:r>
              <a:rPr lang="en-US" baseline="30000">
                <a:cs typeface="Arial" panose="020B0604020202020204"/>
              </a:rPr>
              <a:t>st</a:t>
            </a:r>
            <a:r>
              <a:rPr lang="en-US">
                <a:cs typeface="Arial" panose="020B0604020202020204"/>
              </a:rPr>
              <a:t> week and it lasted till  </a:t>
            </a:r>
            <a:br>
              <a:rPr lang="en-US">
                <a:cs typeface="Arial" panose="020B0604020202020204"/>
              </a:rPr>
            </a:br>
            <a:r>
              <a:rPr lang="en-US">
                <a:cs typeface="Arial" panose="020B0604020202020204"/>
              </a:rPr>
              <a:t>                 May 2</a:t>
            </a:r>
            <a:r>
              <a:rPr lang="en-US" baseline="30000">
                <a:cs typeface="Arial" panose="020B0604020202020204"/>
              </a:rPr>
              <a:t>nd</a:t>
            </a:r>
            <a:r>
              <a:rPr lang="en-US">
                <a:cs typeface="Arial" panose="020B0604020202020204"/>
              </a:rPr>
              <a:t> week</a:t>
            </a:r>
            <a:endParaRPr lang="en-US">
              <a:cs typeface="Arial" panose="020B0604020202020204"/>
            </a:endParaRPr>
          </a:p>
          <a:p>
            <a:pPr marL="0" indent="0">
              <a:buNone/>
            </a:pPr>
            <a:r>
              <a:rPr lang="en-US">
                <a:cs typeface="Arial" panose="020B0604020202020204"/>
              </a:rPr>
              <a:t>                </a:t>
            </a:r>
            <a:endParaRPr lang="en-US">
              <a:cs typeface="Arial" panose="020B0604020202020204"/>
            </a:endParaRPr>
          </a:p>
          <a:p>
            <a:pPr marL="0" indent="0">
              <a:buNone/>
            </a:pPr>
            <a:endParaRPr lang="en-US"/>
          </a:p>
        </p:txBody>
      </p:sp>
      <p:sp>
        <p:nvSpPr>
          <p:cNvPr id="3" name="Title 2"/>
          <p:cNvSpPr>
            <a:spLocks noGrp="1"/>
          </p:cNvSpPr>
          <p:nvPr>
            <p:ph type="title"/>
          </p:nvPr>
        </p:nvSpPr>
        <p:spPr/>
        <p:txBody>
          <a:bodyPr>
            <a:normAutofit fontScale="90000"/>
          </a:bodyPr>
          <a:lstStyle/>
          <a:p>
            <a:r>
              <a:rPr lang="en-US"/>
              <a:t>Sum and Moving Average of Sales amount by Day</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23850" y="1371600"/>
            <a:ext cx="8496300" cy="477683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Dashboard</a:t>
            </a:r>
            <a:endParaRPr lang="en-US"/>
          </a:p>
        </p:txBody>
      </p:sp>
      <p:pic>
        <p:nvPicPr>
          <p:cNvPr id="5" name="Picture 4" descr="Chart, treemap chart&#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42900" y="1371600"/>
            <a:ext cx="8458200" cy="475541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vert="horz" lIns="91440" tIns="45720" rIns="91440" bIns="45720" rtlCol="0" anchor="t">
            <a:normAutofit/>
          </a:bodyPr>
          <a:lstStyle/>
          <a:p>
            <a:r>
              <a:rPr lang="en-US" sz="2600">
                <a:cs typeface="Arial" panose="020B0604020202020204"/>
              </a:rPr>
              <a:t>The best-selling products in each city, allowing for targeted product offerings.</a:t>
            </a:r>
            <a:br>
              <a:rPr lang="en-US" sz="2600">
                <a:cs typeface="Arial" panose="020B0604020202020204"/>
              </a:rPr>
            </a:br>
            <a:r>
              <a:rPr lang="en-US" sz="2600">
                <a:cs typeface="Arial" panose="020B0604020202020204"/>
              </a:rPr>
              <a:t>Bengaluru : </a:t>
            </a:r>
            <a:endParaRPr lang="en-US" sz="2600">
              <a:cs typeface="Arial" panose="020B0604020202020204"/>
            </a:endParaRPr>
          </a:p>
          <a:p>
            <a:r>
              <a:rPr lang="en-US" sz="2600">
                <a:cs typeface="Arial" panose="020B0604020202020204"/>
              </a:rPr>
              <a:t>Set has Highest Sales 3.16 M (Qty 3.8 K) with 3535 shipped and 233 yet to ship.</a:t>
            </a:r>
            <a:endParaRPr lang="en-US" sz="2600">
              <a:cs typeface="Arial" panose="020B0604020202020204"/>
            </a:endParaRPr>
          </a:p>
          <a:p>
            <a:r>
              <a:rPr lang="en-US" sz="2600">
                <a:cs typeface="Arial" panose="020B0604020202020204"/>
              </a:rPr>
              <a:t>Out of the total kurtas sales which is 45K</a:t>
            </a:r>
            <a:br>
              <a:rPr lang="en-US" sz="2600">
                <a:cs typeface="Arial" panose="020B0604020202020204"/>
              </a:rPr>
            </a:br>
            <a:r>
              <a:rPr lang="en-US" sz="2600">
                <a:cs typeface="Arial" panose="020B0604020202020204"/>
              </a:rPr>
              <a:t>generating 21.3 M rupees, 42% of the revenue came from top 15 cities by highest sales.</a:t>
            </a:r>
            <a:endParaRPr lang="en-US" sz="2600">
              <a:cs typeface="Arial" panose="020B0604020202020204"/>
            </a:endParaRPr>
          </a:p>
          <a:p>
            <a:endParaRPr lang="en-US">
              <a:solidFill>
                <a:srgbClr val="374151"/>
              </a:solidFill>
              <a:latin typeface="Söhne"/>
            </a:endParaRPr>
          </a:p>
        </p:txBody>
      </p:sp>
      <p:sp>
        <p:nvSpPr>
          <p:cNvPr id="3" name="Title 2"/>
          <p:cNvSpPr>
            <a:spLocks noGrp="1"/>
          </p:cNvSpPr>
          <p:nvPr>
            <p:ph type="title"/>
          </p:nvPr>
        </p:nvSpPr>
        <p:spPr/>
        <p:txBody>
          <a:bodyPr>
            <a:normAutofit/>
          </a:bodyPr>
          <a:lstStyle/>
          <a:p>
            <a:r>
              <a:rPr lang="en-US"/>
              <a:t>Findings and Conclusion</a:t>
            </a: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vert="horz" lIns="91440" tIns="45720" rIns="91440" bIns="45720" rtlCol="0" anchor="t">
            <a:normAutofit/>
          </a:bodyPr>
          <a:lstStyle/>
          <a:p>
            <a:r>
              <a:rPr lang="en-US" sz="2600">
                <a:cs typeface="Arial" panose="020B0604020202020204"/>
              </a:rPr>
              <a:t>Based on Sales vs Quantity </a:t>
            </a:r>
            <a:r>
              <a:rPr lang="en-US" sz="2600" err="1">
                <a:cs typeface="Arial" panose="020B0604020202020204"/>
              </a:rPr>
              <a:t>statistics</a:t>
            </a:r>
            <a:r>
              <a:rPr lang="en-US" sz="2600">
                <a:cs typeface="Arial" panose="020B0604020202020204"/>
              </a:rPr>
              <a:t>, the warehouses in cities of Maharashtra state should focus on having more stock of Set  to maximize Revenue.</a:t>
            </a:r>
            <a:endParaRPr lang="en-US" sz="2600">
              <a:cs typeface="Arial" panose="020B0604020202020204"/>
            </a:endParaRPr>
          </a:p>
          <a:p>
            <a:r>
              <a:rPr lang="en-US" sz="2600">
                <a:cs typeface="Arial" panose="020B0604020202020204"/>
              </a:rPr>
              <a:t>Promotions or discounts should be given on products like Bottom and Ethnic wares throughout India for having sales.</a:t>
            </a:r>
            <a:br>
              <a:rPr lang="en-US">
                <a:ea typeface="+mn-lt"/>
                <a:cs typeface="+mn-lt"/>
              </a:rPr>
            </a:br>
            <a:r>
              <a:rPr lang="en-US">
                <a:ea typeface="+mn-lt"/>
                <a:cs typeface="+mn-lt"/>
              </a:rPr>
              <a:t>                     </a:t>
            </a:r>
            <a:endParaRPr lang="en-US"/>
          </a:p>
        </p:txBody>
      </p:sp>
      <p:sp>
        <p:nvSpPr>
          <p:cNvPr id="3" name="Title 2"/>
          <p:cNvSpPr>
            <a:spLocks noGrp="1"/>
          </p:cNvSpPr>
          <p:nvPr>
            <p:ph type="title"/>
          </p:nvPr>
        </p:nvSpPr>
        <p:spPr/>
        <p:txBody>
          <a:bodyPr>
            <a:normAutofit fontScale="90000"/>
          </a:bodyPr>
          <a:lstStyle/>
          <a:p>
            <a:r>
              <a:rPr lang="en-US"/>
              <a:t>Findings and Conclusion Contd..</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lgn="ctr">
              <a:buNone/>
            </a:pPr>
            <a:endParaRPr lang="en-US"/>
          </a:p>
          <a:p>
            <a:pPr marL="0" indent="0" algn="ctr">
              <a:buNone/>
            </a:pPr>
            <a:endParaRPr lang="en-US"/>
          </a:p>
          <a:p>
            <a:pPr marL="0" indent="0" algn="ctr">
              <a:buNone/>
            </a:pPr>
            <a:endParaRPr lang="en-US"/>
          </a:p>
          <a:p>
            <a:pPr marL="0" indent="0" algn="ctr">
              <a:buNone/>
            </a:pPr>
            <a:endParaRPr lang="en-US"/>
          </a:p>
          <a:p>
            <a:pPr marL="0" indent="0" algn="ctr">
              <a:buNone/>
            </a:pPr>
            <a:r>
              <a:rPr lang="en-US"/>
              <a:t>Do you have any questions regarding the project?</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0" indent="0" algn="ctr">
              <a:buNone/>
            </a:pPr>
            <a:endParaRPr lang="en-US" sz="5400"/>
          </a:p>
          <a:p>
            <a:pPr marL="0" indent="0" algn="ctr">
              <a:buNone/>
            </a:pPr>
            <a:endParaRPr lang="en-US" sz="5400"/>
          </a:p>
          <a:p>
            <a:pPr marL="0" indent="0" algn="ctr">
              <a:buNone/>
            </a:pPr>
            <a:r>
              <a:rPr lang="en-US" sz="5400" b="1"/>
              <a:t>THANK YOU</a:t>
            </a:r>
            <a:endParaRPr lang="en-US" sz="54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a:t>Abstract</a:t>
            </a:r>
            <a:endParaRPr lang="en-US"/>
          </a:p>
          <a:p>
            <a:r>
              <a:rPr lang="en-US"/>
              <a:t>Data Collection Process &amp; Source</a:t>
            </a:r>
            <a:endParaRPr lang="en-US"/>
          </a:p>
          <a:p>
            <a:r>
              <a:rPr lang="en-US"/>
              <a:t>Dataset Overview</a:t>
            </a:r>
            <a:endParaRPr lang="en-US"/>
          </a:p>
          <a:p>
            <a:r>
              <a:rPr lang="en-US"/>
              <a:t>Findings</a:t>
            </a:r>
            <a:endParaRPr lang="en-US"/>
          </a:p>
          <a:p>
            <a:r>
              <a:rPr lang="en-US"/>
              <a:t>Data Visualization and Dashboard</a:t>
            </a:r>
            <a:endParaRPr lang="en-US"/>
          </a:p>
          <a:p>
            <a:r>
              <a:rPr lang="en-US"/>
              <a:t>Conclusion</a:t>
            </a:r>
            <a:endParaRPr lang="en-US"/>
          </a:p>
          <a:p>
            <a:r>
              <a:rPr lang="en-US"/>
              <a:t>References</a:t>
            </a:r>
            <a:endParaRPr lang="en-US"/>
          </a:p>
          <a:p>
            <a:endParaRPr lang="en-US"/>
          </a:p>
          <a:p>
            <a:endParaRPr lang="en-US"/>
          </a:p>
        </p:txBody>
      </p:sp>
      <p:sp>
        <p:nvSpPr>
          <p:cNvPr id="3" name="Title 2"/>
          <p:cNvSpPr>
            <a:spLocks noGrp="1"/>
          </p:cNvSpPr>
          <p:nvPr>
            <p:ph type="title"/>
          </p:nvPr>
        </p:nvSpPr>
        <p:spPr/>
        <p:txBody>
          <a:bodyPr/>
          <a:lstStyle/>
          <a:p>
            <a:r>
              <a:rPr lang="en-US"/>
              <a:t>Contents</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vert="horz" lIns="91440" tIns="45720" rIns="91440" bIns="45720" rtlCol="0" anchor="t">
            <a:normAutofit fontScale="85000" lnSpcReduction="20000"/>
          </a:bodyPr>
          <a:lstStyle/>
          <a:p>
            <a:r>
              <a:rPr lang="en-US">
                <a:cs typeface="Arial" panose="020B0604020202020204"/>
              </a:rPr>
              <a:t>In this presentation, we explore trends in an Indian clothing retail shop during Quarter 2 of 2022 Using Tableau visualizations, we examine maximum sales by top 15 cities, sales by category, order status by top 15 states, and sum and moving average of sales by day etc.</a:t>
            </a:r>
            <a:endParaRPr lang="en-US"/>
          </a:p>
          <a:p>
            <a:r>
              <a:rPr lang="en-US">
                <a:cs typeface="Arial" panose="020B0604020202020204"/>
              </a:rPr>
              <a:t>These insights provide a clear understanding of customer preferences, shopping behavior, and product demand in the clothing retail industry.</a:t>
            </a:r>
            <a:endParaRPr lang="en-US">
              <a:cs typeface="Arial" panose="020B0604020202020204"/>
            </a:endParaRPr>
          </a:p>
          <a:p>
            <a:r>
              <a:rPr lang="en-US"/>
              <a:t> Our analysis helps retailers to make informed decisions about inventory management, pricing strategies, and marketing campaigns, and ultimately drive growth and profitability in the Indian clothing retail market.</a:t>
            </a:r>
            <a:endParaRPr lang="en-US"/>
          </a:p>
          <a:p>
            <a:endParaRPr lang="en-US"/>
          </a:p>
        </p:txBody>
      </p:sp>
      <p:sp>
        <p:nvSpPr>
          <p:cNvPr id="3" name="Title 2"/>
          <p:cNvSpPr>
            <a:spLocks noGrp="1"/>
          </p:cNvSpPr>
          <p:nvPr>
            <p:ph type="title"/>
          </p:nvPr>
        </p:nvSpPr>
        <p:spPr/>
        <p:txBody>
          <a:bodyPr/>
          <a:lstStyle/>
          <a:p>
            <a:r>
              <a:rPr lang="en-US"/>
              <a:t>Abstract</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vert="horz" lIns="91440" tIns="45720" rIns="91440" bIns="45720" rtlCol="0" anchor="t">
            <a:normAutofit/>
          </a:bodyPr>
          <a:lstStyle/>
          <a:p>
            <a:r>
              <a:rPr lang="en-US"/>
              <a:t>Dataset from </a:t>
            </a:r>
            <a:r>
              <a:rPr lang="en-US">
                <a:hlinkClick r:id="rId1"/>
              </a:rPr>
              <a:t>https://www.kaggle.com/</a:t>
            </a:r>
            <a:endParaRPr lang="en-US"/>
          </a:p>
          <a:p>
            <a:r>
              <a:rPr lang="en-US">
                <a:cs typeface="Arial" panose="020B0604020202020204"/>
              </a:rPr>
              <a:t>Objective : Analyze sales overview for an online E commerce shop</a:t>
            </a:r>
            <a:endParaRPr lang="en-US">
              <a:cs typeface="Arial" panose="020B0604020202020204"/>
            </a:endParaRPr>
          </a:p>
          <a:p>
            <a:r>
              <a:rPr lang="en-US">
                <a:cs typeface="Arial" panose="020B0604020202020204"/>
              </a:rPr>
              <a:t>Company Industry : Clothing Retail</a:t>
            </a:r>
            <a:endParaRPr lang="en-US">
              <a:cs typeface="Arial" panose="020B0604020202020204"/>
            </a:endParaRPr>
          </a:p>
          <a:p>
            <a:r>
              <a:rPr lang="en-US">
                <a:cs typeface="Arial" panose="020B0604020202020204"/>
              </a:rPr>
              <a:t>Dataset Link : </a:t>
            </a:r>
            <a:r>
              <a:rPr lang="en-US" sz="1800" u="sng" kern="1200">
                <a:solidFill>
                  <a:srgbClr val="5F5F5F"/>
                </a:solidFill>
                <a:effectLst/>
                <a:latin typeface="Times New Roman" panose="02020603050405020304"/>
                <a:ea typeface="SimSun" panose="02010600030101010101" pitchFamily="2" charset="-122"/>
                <a:cs typeface="Arial" panose="020B0604020202020204"/>
                <a:hlinkClick r:id="rId2"/>
              </a:rPr>
              <a:t>https://www.kaggle.com/datasets/thedevastator/unlock-profits-with-e-commerce-sales-data</a:t>
            </a:r>
            <a:endParaRPr lang="en-US" sz="1800" u="sng" kern="1200">
              <a:solidFill>
                <a:srgbClr val="5F5F5F"/>
              </a:solidFill>
              <a:effectLst/>
              <a:latin typeface="Times New Roman" panose="02020603050405020304"/>
              <a:ea typeface="SimSun" panose="02010600030101010101" pitchFamily="2" charset="-122"/>
              <a:cs typeface="Arial" panose="020B0604020202020204"/>
            </a:endParaRPr>
          </a:p>
          <a:p>
            <a:endParaRPr lang="en-US"/>
          </a:p>
        </p:txBody>
      </p:sp>
      <p:sp>
        <p:nvSpPr>
          <p:cNvPr id="3" name="Title 2"/>
          <p:cNvSpPr>
            <a:spLocks noGrp="1"/>
          </p:cNvSpPr>
          <p:nvPr>
            <p:ph type="title"/>
          </p:nvPr>
        </p:nvSpPr>
        <p:spPr/>
        <p:txBody>
          <a:bodyPr>
            <a:normAutofit fontScale="90000"/>
          </a:bodyPr>
          <a:lstStyle/>
          <a:p>
            <a:r>
              <a:rPr lang="en-US"/>
              <a:t>Data Collection Process &amp; Data Source</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vert="horz" lIns="91440" tIns="45720" rIns="91440" bIns="45720" rtlCol="0" anchor="t">
            <a:normAutofit/>
          </a:bodyPr>
          <a:lstStyle/>
          <a:p>
            <a:r>
              <a:rPr lang="en-US"/>
              <a:t>Amazon E-Commerce dataset for an online clothing brand</a:t>
            </a:r>
            <a:endParaRPr lang="en-US"/>
          </a:p>
          <a:p>
            <a:r>
              <a:rPr lang="en-US">
                <a:cs typeface="Arial" panose="020B0604020202020204"/>
              </a:rPr>
              <a:t>Variables</a:t>
            </a:r>
            <a:br>
              <a:rPr lang="en-US"/>
            </a:br>
            <a:r>
              <a:rPr lang="en-US">
                <a:cs typeface="Arial" panose="020B0604020202020204"/>
              </a:rPr>
              <a:t>Measure  Variable : </a:t>
            </a:r>
            <a:r>
              <a:rPr lang="en-US">
                <a:solidFill>
                  <a:srgbClr val="000000"/>
                </a:solidFill>
                <a:cs typeface="+mn-lt"/>
              </a:rPr>
              <a:t>I</a:t>
            </a:r>
            <a:r>
              <a:rPr lang="en-US">
                <a:solidFill>
                  <a:srgbClr val="343541"/>
                </a:solidFill>
                <a:cs typeface="+mn-lt"/>
              </a:rPr>
              <a:t>ndex</a:t>
            </a:r>
            <a:r>
              <a:rPr lang="en-US" b="0" i="0">
                <a:solidFill>
                  <a:srgbClr val="343541"/>
                </a:solidFill>
                <a:effectLst/>
                <a:cs typeface="+mn-lt"/>
              </a:rPr>
              <a:t>, Qty, Amount</a:t>
            </a:r>
            <a:br>
              <a:rPr lang="en-US" b="0" i="0">
                <a:effectLst/>
                <a:cs typeface="+mn-lt"/>
              </a:rPr>
            </a:br>
            <a:r>
              <a:rPr lang="en-US">
                <a:cs typeface="+mn-lt"/>
              </a:rPr>
              <a:t>Dimension Variable : </a:t>
            </a:r>
            <a:r>
              <a:rPr lang="en-US" b="0" i="0">
                <a:solidFill>
                  <a:srgbClr val="343541"/>
                </a:solidFill>
                <a:effectLst/>
                <a:cs typeface="+mn-lt"/>
              </a:rPr>
              <a:t>Order ID, Date, Status, Fulfilment, Sales Channel, ship-service-level, Style, SKU, Category, Size, ASIN Courier Status currency ship-city, ship-state, ship-postal-code, ship-country, promotion-ids B2B fulfilled-by</a:t>
            </a:r>
            <a:endParaRPr lang="en-US">
              <a:cs typeface="+mn-lt"/>
            </a:endParaRPr>
          </a:p>
        </p:txBody>
      </p:sp>
      <p:sp>
        <p:nvSpPr>
          <p:cNvPr id="3" name="Title 2"/>
          <p:cNvSpPr>
            <a:spLocks noGrp="1"/>
          </p:cNvSpPr>
          <p:nvPr>
            <p:ph type="title"/>
          </p:nvPr>
        </p:nvSpPr>
        <p:spPr/>
        <p:txBody>
          <a:bodyPr/>
          <a:lstStyle/>
          <a:p>
            <a:r>
              <a:rPr lang="en-US"/>
              <a:t>Data Set Overview</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vert="horz" lIns="91440" tIns="45720" rIns="91440" bIns="45720" rtlCol="0" anchor="t">
            <a:normAutofit/>
          </a:bodyPr>
          <a:lstStyle/>
          <a:p>
            <a:pPr marL="0" indent="0">
              <a:buNone/>
            </a:pPr>
            <a:r>
              <a:rPr lang="en-US">
                <a:cs typeface="Arial" panose="020B0604020202020204"/>
              </a:rPr>
              <a:t>Task : Identifying cities with the highest sales.</a:t>
            </a:r>
            <a:endParaRPr lang="en-US">
              <a:cs typeface="Arial" panose="020B0604020202020204"/>
            </a:endParaRPr>
          </a:p>
          <a:p>
            <a:pPr marL="0" indent="0">
              <a:buNone/>
            </a:pPr>
            <a:r>
              <a:rPr lang="en-US">
                <a:cs typeface="Arial" panose="020B0604020202020204"/>
              </a:rPr>
              <a:t>Benefits : Focus marketing efforts</a:t>
            </a:r>
            <a:endParaRPr lang="en-US">
              <a:cs typeface="Arial" panose="020B0604020202020204"/>
            </a:endParaRPr>
          </a:p>
          <a:p>
            <a:pPr marL="0" indent="0">
              <a:buNone/>
            </a:pPr>
            <a:r>
              <a:rPr lang="en-US"/>
              <a:t>               Allocate resources based on demand</a:t>
            </a:r>
            <a:endParaRPr lang="en-US"/>
          </a:p>
          <a:p>
            <a:pPr marL="0" indent="0">
              <a:buNone/>
            </a:pPr>
            <a:r>
              <a:rPr lang="en-US">
                <a:cs typeface="Arial" panose="020B0604020202020204"/>
              </a:rPr>
              <a:t>Findings :</a:t>
            </a:r>
            <a:endParaRPr lang="en-US">
              <a:cs typeface="Arial" panose="020B0604020202020204"/>
            </a:endParaRPr>
          </a:p>
          <a:p>
            <a:pPr marL="514350" indent="-514350">
              <a:buFont typeface="+mj-lt"/>
              <a:buAutoNum type="arabicPeriod"/>
            </a:pPr>
            <a:r>
              <a:rPr lang="en-US"/>
              <a:t>Bengaluru : ₹ 6.8 M</a:t>
            </a:r>
            <a:endParaRPr lang="en-US"/>
          </a:p>
          <a:p>
            <a:pPr marL="514350" indent="-514350">
              <a:buFont typeface="+mj-lt"/>
              <a:buAutoNum type="arabicPeriod"/>
            </a:pPr>
            <a:r>
              <a:rPr lang="en-US"/>
              <a:t>Hyderabad : ₹ 4.8 M</a:t>
            </a:r>
            <a:endParaRPr lang="en-US"/>
          </a:p>
          <a:p>
            <a:pPr marL="514350" indent="-514350">
              <a:buFont typeface="+mj-lt"/>
              <a:buAutoNum type="arabicPeriod"/>
            </a:pPr>
            <a:r>
              <a:rPr lang="en-US"/>
              <a:t>Mumbai : ₹ 3.7 M</a:t>
            </a:r>
            <a:br>
              <a:rPr lang="en-US"/>
            </a:br>
            <a:endParaRPr lang="en-US"/>
          </a:p>
        </p:txBody>
      </p:sp>
      <p:sp>
        <p:nvSpPr>
          <p:cNvPr id="3" name="Title 2"/>
          <p:cNvSpPr>
            <a:spLocks noGrp="1"/>
          </p:cNvSpPr>
          <p:nvPr>
            <p:ph type="title"/>
          </p:nvPr>
        </p:nvSpPr>
        <p:spPr/>
        <p:txBody>
          <a:bodyPr>
            <a:normAutofit fontScale="90000"/>
          </a:bodyPr>
          <a:lstStyle/>
          <a:p>
            <a:r>
              <a:rPr lang="en-US"/>
              <a:t>Maximum total sales by top 15 cities</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Chart, bar chart&#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39436" y="1447800"/>
            <a:ext cx="8465127" cy="475931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0" indent="0">
              <a:buNone/>
            </a:pPr>
            <a:r>
              <a:rPr lang="en-US"/>
              <a:t>Task : Identifying the most profitable product</a:t>
            </a:r>
            <a:br>
              <a:rPr lang="en-US"/>
            </a:br>
            <a:r>
              <a:rPr lang="en-US"/>
              <a:t>           categories.</a:t>
            </a:r>
            <a:endParaRPr lang="en-US"/>
          </a:p>
          <a:p>
            <a:pPr marL="0" indent="0">
              <a:buNone/>
            </a:pPr>
            <a:r>
              <a:rPr lang="en-US"/>
              <a:t>Benefits: Determining which products to stock</a:t>
            </a:r>
            <a:br>
              <a:rPr lang="en-US"/>
            </a:br>
            <a:r>
              <a:rPr lang="en-US"/>
              <a:t>               more and which to discontinue</a:t>
            </a:r>
            <a:br>
              <a:rPr lang="en-US" b="0" i="0">
                <a:solidFill>
                  <a:srgbClr val="374151"/>
                </a:solidFill>
                <a:effectLst/>
                <a:latin typeface="Söhne"/>
              </a:rPr>
            </a:br>
            <a:r>
              <a:rPr lang="en-US"/>
              <a:t>Findings:</a:t>
            </a:r>
            <a:endParaRPr lang="en-US"/>
          </a:p>
          <a:p>
            <a:pPr marL="0" indent="0">
              <a:buNone/>
            </a:pPr>
            <a:br>
              <a:rPr lang="en-US"/>
            </a:br>
            <a:endParaRPr lang="en-US"/>
          </a:p>
        </p:txBody>
      </p:sp>
      <p:sp>
        <p:nvSpPr>
          <p:cNvPr id="3" name="Title 2"/>
          <p:cNvSpPr>
            <a:spLocks noGrp="1"/>
          </p:cNvSpPr>
          <p:nvPr>
            <p:ph type="title"/>
          </p:nvPr>
        </p:nvSpPr>
        <p:spPr/>
        <p:txBody>
          <a:bodyPr>
            <a:normAutofit fontScale="90000"/>
          </a:bodyPr>
          <a:lstStyle/>
          <a:p>
            <a:r>
              <a:rPr lang="en-US"/>
              <a:t>Sales Amount and Sales Quantity by Category</a:t>
            </a:r>
            <a:endParaRPr lang="en-US"/>
          </a:p>
        </p:txBody>
      </p:sp>
      <p:graphicFrame>
        <p:nvGraphicFramePr>
          <p:cNvPr id="4" name="Table 4"/>
          <p:cNvGraphicFramePr>
            <a:graphicFrameLocks noGrp="1"/>
          </p:cNvGraphicFramePr>
          <p:nvPr/>
        </p:nvGraphicFramePr>
        <p:xfrm>
          <a:off x="1524000" y="4114800"/>
          <a:ext cx="6096000" cy="1569720"/>
        </p:xfrm>
        <a:graphic>
          <a:graphicData uri="http://schemas.openxmlformats.org/drawingml/2006/table">
            <a:tbl>
              <a:tblPr firstRow="1" bandRow="1">
                <a:tableStyleId>{5C22544A-7EE6-4342-B048-85BDC9FD1C3A}</a:tableStyleId>
              </a:tblPr>
              <a:tblGrid>
                <a:gridCol w="2032000"/>
                <a:gridCol w="2032000"/>
                <a:gridCol w="2032000"/>
              </a:tblGrid>
              <a:tr h="457200">
                <a:tc>
                  <a:txBody>
                    <a:bodyPr/>
                    <a:lstStyle/>
                    <a:p>
                      <a:pPr algn="ctr"/>
                      <a:r>
                        <a:rPr lang="en-US"/>
                        <a:t>Category</a:t>
                      </a:r>
                      <a:endParaRPr lang="en-US"/>
                    </a:p>
                  </a:txBody>
                  <a:tcPr/>
                </a:tc>
                <a:tc>
                  <a:txBody>
                    <a:bodyPr/>
                    <a:lstStyle/>
                    <a:p>
                      <a:pPr algn="ctr"/>
                      <a:r>
                        <a:rPr lang="en-US"/>
                        <a:t>Quantity</a:t>
                      </a:r>
                      <a:endParaRPr lang="en-US"/>
                    </a:p>
                  </a:txBody>
                  <a:tcPr/>
                </a:tc>
                <a:tc>
                  <a:txBody>
                    <a:bodyPr/>
                    <a:lstStyle/>
                    <a:p>
                      <a:pPr algn="ctr"/>
                      <a:r>
                        <a:rPr lang="en-US"/>
                        <a:t>Revenue (in </a:t>
                      </a:r>
                      <a:r>
                        <a:rPr lang="en-US" sz="1800" b="0" i="0" kern="1200">
                          <a:solidFill>
                            <a:schemeClr val="lt1"/>
                          </a:solidFill>
                          <a:effectLst/>
                          <a:latin typeface="+mn-lt"/>
                          <a:ea typeface="+mn-ea"/>
                          <a:cs typeface="+mn-cs"/>
                        </a:rPr>
                        <a:t>₹)</a:t>
                      </a:r>
                      <a:endParaRPr lang="en-US"/>
                    </a:p>
                  </a:txBody>
                  <a:tcPr/>
                </a:tc>
              </a:tr>
              <a:tr h="370840">
                <a:tc>
                  <a:txBody>
                    <a:bodyPr/>
                    <a:lstStyle/>
                    <a:p>
                      <a:pPr algn="ctr"/>
                      <a:r>
                        <a:rPr lang="en-US"/>
                        <a:t>Set</a:t>
                      </a:r>
                      <a:endParaRPr lang="en-US"/>
                    </a:p>
                  </a:txBody>
                  <a:tcPr/>
                </a:tc>
                <a:tc>
                  <a:txBody>
                    <a:bodyPr/>
                    <a:lstStyle/>
                    <a:p>
                      <a:pPr algn="ctr"/>
                      <a:r>
                        <a:rPr lang="en-US"/>
                        <a:t>45.3 K</a:t>
                      </a:r>
                      <a:endParaRPr lang="en-US"/>
                    </a:p>
                  </a:txBody>
                  <a:tcPr/>
                </a:tc>
                <a:tc>
                  <a:txBody>
                    <a:bodyPr/>
                    <a:lstStyle/>
                    <a:p>
                      <a:pPr algn="ctr"/>
                      <a:r>
                        <a:rPr lang="en-US"/>
                        <a:t>39.20 M</a:t>
                      </a:r>
                      <a:endParaRPr lang="en-US"/>
                    </a:p>
                  </a:txBody>
                  <a:tcPr/>
                </a:tc>
              </a:tr>
              <a:tr h="370840">
                <a:tc>
                  <a:txBody>
                    <a:bodyPr/>
                    <a:lstStyle/>
                    <a:p>
                      <a:pPr algn="ctr"/>
                      <a:r>
                        <a:rPr lang="en-US"/>
                        <a:t>Kurta</a:t>
                      </a:r>
                      <a:endParaRPr lang="en-US"/>
                    </a:p>
                  </a:txBody>
                  <a:tcPr/>
                </a:tc>
                <a:tc>
                  <a:txBody>
                    <a:bodyPr/>
                    <a:lstStyle/>
                    <a:p>
                      <a:pPr algn="ctr"/>
                      <a:r>
                        <a:rPr lang="en-US"/>
                        <a:t>45 K</a:t>
                      </a:r>
                      <a:endParaRPr lang="en-US"/>
                    </a:p>
                  </a:txBody>
                  <a:tcPr/>
                </a:tc>
                <a:tc>
                  <a:txBody>
                    <a:bodyPr/>
                    <a:lstStyle/>
                    <a:p>
                      <a:pPr algn="ctr"/>
                      <a:r>
                        <a:rPr lang="en-US"/>
                        <a:t>21.30 M</a:t>
                      </a:r>
                      <a:endParaRPr lang="en-US"/>
                    </a:p>
                  </a:txBody>
                  <a:tcPr/>
                </a:tc>
              </a:tr>
              <a:tr h="370840">
                <a:tc>
                  <a:txBody>
                    <a:bodyPr/>
                    <a:lstStyle/>
                    <a:p>
                      <a:pPr algn="ctr"/>
                      <a:r>
                        <a:rPr lang="en-US"/>
                        <a:t>Western Dress</a:t>
                      </a:r>
                      <a:endParaRPr lang="en-US"/>
                    </a:p>
                  </a:txBody>
                  <a:tcPr/>
                </a:tc>
                <a:tc>
                  <a:txBody>
                    <a:bodyPr/>
                    <a:lstStyle/>
                    <a:p>
                      <a:pPr algn="ctr"/>
                      <a:r>
                        <a:rPr lang="en-US"/>
                        <a:t>13.9 K</a:t>
                      </a:r>
                      <a:endParaRPr lang="en-US"/>
                    </a:p>
                  </a:txBody>
                  <a:tcPr/>
                </a:tc>
                <a:tc>
                  <a:txBody>
                    <a:bodyPr/>
                    <a:lstStyle/>
                    <a:p>
                      <a:pPr algn="ctr"/>
                      <a:r>
                        <a:rPr lang="en-US"/>
                        <a:t>11.22 M</a:t>
                      </a:r>
                      <a:endParaRPr lang="en-US"/>
                    </a:p>
                  </a:txBody>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treemap chart&#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2716" y="1295400"/>
            <a:ext cx="8538568" cy="4800600"/>
          </a:xfrm>
          <a:prstGeom prst="rect">
            <a:avLst/>
          </a:prstGeom>
        </p:spPr>
      </p:pic>
    </p:spTree>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3518</Words>
  <Application>WPS Presentation</Application>
  <PresentationFormat>On-screen Show (4:3)</PresentationFormat>
  <Paragraphs>156</Paragraphs>
  <Slides>18</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18</vt:i4>
      </vt:variant>
    </vt:vector>
  </HeadingPairs>
  <TitlesOfParts>
    <vt:vector size="30" baseType="lpstr">
      <vt:lpstr>Arial</vt:lpstr>
      <vt:lpstr>SimSun</vt:lpstr>
      <vt:lpstr>Wingdings</vt:lpstr>
      <vt:lpstr>Roboto Slab</vt:lpstr>
      <vt:lpstr>Segoe Print</vt:lpstr>
      <vt:lpstr>Arial</vt:lpstr>
      <vt:lpstr>Times New Roman</vt:lpstr>
      <vt:lpstr>Söhne</vt:lpstr>
      <vt:lpstr>Microsoft YaHei</vt:lpstr>
      <vt:lpstr>Arial Unicode MS</vt:lpstr>
      <vt:lpstr>Calibri</vt:lpstr>
      <vt:lpstr>1_Office Theme</vt:lpstr>
      <vt:lpstr>Analyzing Indian Clothing Retail Trends &amp; Insights</vt:lpstr>
      <vt:lpstr>Contents</vt:lpstr>
      <vt:lpstr>Abstract</vt:lpstr>
      <vt:lpstr>Data Collection Process &amp; Data Source</vt:lpstr>
      <vt:lpstr>Data Set Overview</vt:lpstr>
      <vt:lpstr>Maximum total sales by top 15 cities</vt:lpstr>
      <vt:lpstr>PowerPoint 演示文稿</vt:lpstr>
      <vt:lpstr>Sales Amount and Sales Quantity by Category</vt:lpstr>
      <vt:lpstr>PowerPoint 演示文稿</vt:lpstr>
      <vt:lpstr>Order Status and Sales Quantity by Top 15 States</vt:lpstr>
      <vt:lpstr>PowerPoint 演示文稿</vt:lpstr>
      <vt:lpstr>Sum and Moving Average of Sales amount by Day</vt:lpstr>
      <vt:lpstr>PowerPoint 演示文稿</vt:lpstr>
      <vt:lpstr>Dashboard</vt:lpstr>
      <vt:lpstr>Findings and Conclusion</vt:lpstr>
      <vt:lpstr>Findings and Conclusion Contd..</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Jennice O'Brien</dc:creator>
  <cp:lastModifiedBy>srika</cp:lastModifiedBy>
  <cp:revision>5</cp:revision>
  <dcterms:created xsi:type="dcterms:W3CDTF">2010-05-18T23:17:00Z</dcterms:created>
  <dcterms:modified xsi:type="dcterms:W3CDTF">2023-04-03T01:49:19Z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2964AB17114740C0AC737515E6DBA496</vt:lpwstr>
  </property>
  <property fmtid="{D5CDD505-2E9C-101B-9397-08002B2CF9AE}" pid="3" name="KSOProductBuildVer">
    <vt:lpwstr>1033-11.2.0.11516</vt:lpwstr>
  </property>
</Properties>
</file>

<file path=docProps/thumbnail.jpeg>
</file>